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56" r:id="rId5"/>
    <p:sldId id="259" r:id="rId6"/>
    <p:sldId id="267" r:id="rId7"/>
    <p:sldId id="260" r:id="rId8"/>
    <p:sldId id="261" r:id="rId9"/>
    <p:sldId id="262" r:id="rId10"/>
    <p:sldId id="263" r:id="rId11"/>
    <p:sldId id="268" r:id="rId12"/>
    <p:sldId id="269" r:id="rId13"/>
    <p:sldId id="271" r:id="rId14"/>
    <p:sldId id="270" r:id="rId15"/>
    <p:sldId id="282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9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6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10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4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3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9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3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8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9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3696F-286E-4D84-8346-684C2ED02B6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3255B-DFC1-496B-A42B-2504CC48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5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The Vitruvian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34642" y="9247208"/>
            <a:ext cx="8117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http://blog.world-mysteries.com/science/vitruvian-man-by-leonardo-da-vinci/</a:t>
            </a:r>
            <a:endParaRPr lang="en-US" dirty="0"/>
          </a:p>
        </p:txBody>
      </p:sp>
      <p:pic>
        <p:nvPicPr>
          <p:cNvPr id="2050" name="Picture 2" descr="http://blog.world-mysteries.com/wp-content/uploads/2011/01/vitruvian_man_mix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047" y="1645663"/>
            <a:ext cx="39814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38046" y="59887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http://blog.world-mysteries.com/science/vitruvian-man-by-leonardo-da-vinci/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68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Golden rectangle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43100" y="5665569"/>
            <a:ext cx="8440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By </a:t>
            </a:r>
            <a:r>
              <a:rPr lang="en-US" dirty="0" err="1" smtClean="0"/>
              <a:t>Ahecht</a:t>
            </a:r>
            <a:r>
              <a:rPr lang="en-US" dirty="0" smtClean="0"/>
              <a:t> (Original); Pbroks13 (Derivative work); </a:t>
            </a:r>
            <a:r>
              <a:rPr lang="en-US" dirty="0" err="1" smtClean="0"/>
              <a:t>Joo</a:t>
            </a:r>
            <a:r>
              <a:rPr lang="en-US" dirty="0" smtClean="0"/>
              <a:t>. (Editing) - Own work, Public Domain, https://commons.wikimedia.org/w/index.php?curid=15656641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52" y="1310054"/>
            <a:ext cx="5715000" cy="42205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53200" y="2312377"/>
                <a:ext cx="4050323" cy="1156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4800" dirty="0" smtClean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2312377"/>
                <a:ext cx="4050323" cy="1156150"/>
              </a:xfrm>
              <a:prstGeom prst="rect">
                <a:avLst/>
              </a:prstGeom>
              <a:blipFill rotWithShape="0">
                <a:blip r:embed="rId3"/>
                <a:stretch>
                  <a:fillRect b="-1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6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The Vitruvian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34642" y="9247208"/>
            <a:ext cx="8117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http://blog.world-mysteries.com/science/vitruvian-man-by-leonardo-da-vinci/</a:t>
            </a:r>
            <a:endParaRPr lang="en-US" dirty="0"/>
          </a:p>
        </p:txBody>
      </p:sp>
      <p:pic>
        <p:nvPicPr>
          <p:cNvPr id="2050" name="Picture 2" descr="http://blog.world-mysteries.com/wp-content/uploads/2011/01/vitruvian_man_mix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047" y="1645663"/>
            <a:ext cx="39814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38046" y="59887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http://blog.world-mysteries.com/science/vitruvian-man-by-leonardo-da-vinci/</a:t>
            </a:r>
            <a:endParaRPr lang="en-US" dirty="0"/>
          </a:p>
        </p:txBody>
      </p:sp>
      <p:sp>
        <p:nvSpPr>
          <p:cNvPr id="4" name="&quot;No&quot; Symbol 3"/>
          <p:cNvSpPr/>
          <p:nvPr/>
        </p:nvSpPr>
        <p:spPr>
          <a:xfrm>
            <a:off x="8667905" y="2567486"/>
            <a:ext cx="2013439" cy="1934308"/>
          </a:xfrm>
          <a:prstGeom prst="noSmoking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79069" y="4633546"/>
            <a:ext cx="277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IN GOLDEN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2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131" y="331057"/>
            <a:ext cx="11468101" cy="13218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Sacrament of Last Supper by Salvador Dali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15087" y="57713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By National Gallery of Art, Washington D.C., Fair use, https://en.wikipedia.org/w/index.php?curid=24679655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926" y="1828800"/>
            <a:ext cx="5588000" cy="3429000"/>
          </a:xfrm>
          <a:prstGeom prst="rect">
            <a:avLst/>
          </a:prstGeom>
        </p:spPr>
      </p:pic>
      <p:sp>
        <p:nvSpPr>
          <p:cNvPr id="6" name="Smiley Face 5"/>
          <p:cNvSpPr/>
          <p:nvPr/>
        </p:nvSpPr>
        <p:spPr>
          <a:xfrm>
            <a:off x="9275886" y="2854692"/>
            <a:ext cx="1081454" cy="1143001"/>
          </a:xfrm>
          <a:prstGeom prst="smileyFac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911087" y="4132385"/>
            <a:ext cx="2800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GOLDEN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26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4252"/>
          </a:xfrm>
        </p:spPr>
        <p:txBody>
          <a:bodyPr/>
          <a:lstStyle/>
          <a:p>
            <a:r>
              <a:rPr lang="en-US" dirty="0" smtClean="0"/>
              <a:t>                           Approximations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58462"/>
                <a:ext cx="10515600" cy="441850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dirty="0" smtClean="0"/>
                  <a:t>    </a:t>
                </a:r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</m:oMath>
                </a14:m>
                <a:endParaRPr lang="en-US" b="0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0.25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b="0" dirty="0" smtClean="0"/>
                  <a:t>                          </a:t>
                </a:r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1.3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1.1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         We want NUMBERS!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     (Or something close enough)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58462"/>
                <a:ext cx="10515600" cy="4418501"/>
              </a:xfrm>
              <a:blipFill rotWithShape="0">
                <a:blip r:embed="rId2"/>
                <a:stretch>
                  <a:fillRect l="-1043" t="-3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939" y="1689451"/>
            <a:ext cx="5133308" cy="2530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31303" y="3919634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Graphed using desmos.com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4252"/>
          </a:xfrm>
        </p:spPr>
        <p:txBody>
          <a:bodyPr/>
          <a:lstStyle/>
          <a:p>
            <a:r>
              <a:rPr lang="en-US" dirty="0" smtClean="0"/>
              <a:t>                           Approximations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58462"/>
                <a:ext cx="10515600" cy="441850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    </a:t>
                </a:r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en-US" b="0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0.25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b="0" dirty="0" smtClean="0"/>
                  <a:t>                          </a:t>
                </a:r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1.3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1.1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         We want NUMBERS!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     (Or something close enough)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58462"/>
                <a:ext cx="10515600" cy="4418501"/>
              </a:xfrm>
              <a:blipFill rotWithShape="0">
                <a:blip r:embed="rId2"/>
                <a:stretch>
                  <a:fillRect l="-1043" t="-3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385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 smtClean="0"/>
              <a:t>Zeroeth</a:t>
            </a:r>
            <a:r>
              <a:rPr lang="en-US" u="sng" dirty="0" smtClean="0"/>
              <a:t> Order Approximation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approximating function would have order zero (aka constant)</a:t>
                </a:r>
              </a:p>
              <a:p>
                <a:r>
                  <a:rPr lang="en-US" dirty="0" smtClean="0"/>
                  <a:t>Given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on the real line </a:t>
                </a:r>
              </a:p>
              <a:p>
                <a:r>
                  <a:rPr lang="en-US" dirty="0" smtClean="0"/>
                  <a:t>Fix a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Want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to “approximate” 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near (and at)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We define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88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227" y="936157"/>
            <a:ext cx="6801747" cy="3783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20487" y="4350714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Graphed using desmos.com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96386" y="5115849"/>
                <a:ext cx="5158596" cy="665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=0.1,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 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mtClean="0"/>
                      <m:t>1.10517091808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386" y="5115849"/>
                <a:ext cx="5158596" cy="665310"/>
              </a:xfrm>
              <a:prstGeom prst="rect">
                <a:avLst/>
              </a:prstGeom>
              <a:blipFill rotWithShape="0">
                <a:blip r:embed="rId4"/>
                <a:stretch>
                  <a:fillRect l="-1064" t="-4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2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			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This would only work if we knew what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 smtClean="0"/>
                  <a:t> was ?</a:t>
                </a:r>
              </a:p>
              <a:p>
                <a:r>
                  <a:rPr lang="en-US" dirty="0" smtClean="0"/>
                  <a:t>Can’t do this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=14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coz we don’t know what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is. 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53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order approximation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Approximating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smtClean="0"/>
                  <a:t> is of first order 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Given a (differentiable)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on the real line</a:t>
                </a:r>
              </a:p>
              <a:p>
                <a:r>
                  <a:rPr lang="en-US" dirty="0" smtClean="0"/>
                  <a:t>Fix a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Choose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24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9801" y="1879909"/>
            <a:ext cx="6067042" cy="36438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2306" y="370936"/>
            <a:ext cx="4382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Example 2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6596" y="1190445"/>
                <a:ext cx="4632385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32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endParaRPr lang="en-US" sz="32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+1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−0</m:t>
                        </m:r>
                      </m:e>
                    </m:d>
                  </m:oMath>
                </a14:m>
                <a:endParaRPr lang="en-US" sz="3200" b="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96" y="1190445"/>
                <a:ext cx="4632385" cy="2062103"/>
              </a:xfrm>
              <a:prstGeom prst="rect">
                <a:avLst/>
              </a:prstGeom>
              <a:blipFill rotWithShape="0">
                <a:blip r:embed="rId3"/>
                <a:stretch>
                  <a:fillRect l="-3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6596" y="3950898"/>
                <a:ext cx="37524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=1.1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96" y="3950898"/>
                <a:ext cx="375249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29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6595" y="4451231"/>
                <a:ext cx="37524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/>
                        <m:t>1.10517091808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95" y="4451231"/>
                <a:ext cx="375249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82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Find an approximate value of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 smtClean="0"/>
                  <a:t> ?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4389" y="2743201"/>
                <a:ext cx="5631611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Identify a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M</a:t>
                </a:r>
                <a:r>
                  <a:rPr lang="en-US" sz="2800" dirty="0" smtClean="0"/>
                  <a:t>ake an (intelligent) choice of a point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800" b="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0" dirty="0" smtClean="0"/>
                  <a:t>Find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b="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89" y="2743201"/>
                <a:ext cx="5631611" cy="2092881"/>
              </a:xfrm>
              <a:prstGeom prst="rect">
                <a:avLst/>
              </a:prstGeom>
              <a:blipFill rotWithShape="0">
                <a:blip r:embed="rId3"/>
                <a:stretch>
                  <a:fillRect l="-1948" t="-2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278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Find an approximate value of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 smtClean="0"/>
                  <a:t> ?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4389" y="2743201"/>
                <a:ext cx="5631611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Identify a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M</a:t>
                </a:r>
                <a:r>
                  <a:rPr lang="en-US" sz="2800" dirty="0" smtClean="0"/>
                  <a:t>ake an (intelligent) choice of a point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800" b="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0" dirty="0" smtClean="0"/>
                  <a:t>Find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b="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89" y="2743201"/>
                <a:ext cx="5631611" cy="2092881"/>
              </a:xfrm>
              <a:prstGeom prst="rect">
                <a:avLst/>
              </a:prstGeom>
              <a:blipFill rotWithShape="0">
                <a:blip r:embed="rId3"/>
                <a:stretch>
                  <a:fillRect l="-1948" t="-2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76182" y="2743201"/>
                <a:ext cx="6051430" cy="1761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400" dirty="0" smtClean="0"/>
                  <a:t> 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(good choice as we know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400" b="0" dirty="0" smtClean="0">
                    <a:ea typeface="Cambria Math" panose="02040503050406030204" pitchFamily="18" charset="0"/>
                  </a:rPr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=2+(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−4)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182" y="2743201"/>
                <a:ext cx="6051430" cy="1761316"/>
              </a:xfrm>
              <a:prstGeom prst="rect">
                <a:avLst/>
              </a:prstGeom>
              <a:blipFill rotWithShape="0">
                <a:blip r:embed="rId4"/>
                <a:stretch>
                  <a:fillRect l="-1309" t="-1384" b="-1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62045" y="5305245"/>
                <a:ext cx="5201729" cy="628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5−4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=2+0.25=2.25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045" y="5305245"/>
                <a:ext cx="5201729" cy="62805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63374" y="6078217"/>
                <a:ext cx="2510286" cy="40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=2.236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374" y="6078217"/>
                <a:ext cx="2510286" cy="40754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261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Approximate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?</m:t>
                    </m:r>
                  </m:oMath>
                </a14:m>
                <a:endParaRPr lang="en-US" b="0" dirty="0" smtClean="0"/>
              </a:p>
              <a:p>
                <a:r>
                  <a:rPr lang="en-US" b="0" dirty="0" smtClean="0"/>
                  <a:t>(Hint: this function came before)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278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022" y="1609965"/>
            <a:ext cx="656272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56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Golden ratio!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06447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(drum roll)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−1=0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is a solution of the polynomial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06447"/>
                <a:ext cx="10515600" cy="4351338"/>
              </a:xfr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thumb/4/4f/Aeonium_tabuliforme.jpg/800px-Aeonium_tabulifor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792" y="553778"/>
            <a:ext cx="29718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2694" y="6375969"/>
            <a:ext cx="11657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By Max </a:t>
            </a:r>
            <a:r>
              <a:rPr lang="en-US" dirty="0" err="1"/>
              <a:t>Ronnersjö</a:t>
            </a:r>
            <a:r>
              <a:rPr lang="en-US" dirty="0"/>
              <a:t> - Own work, </a:t>
            </a:r>
            <a:r>
              <a:rPr lang="en-US" dirty="0" smtClean="0"/>
              <a:t>CC </a:t>
            </a:r>
            <a:r>
              <a:rPr lang="en-US" dirty="0"/>
              <a:t>BY-SA 3.0,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commons.wikimedia.org/</a:t>
            </a:r>
            <a:r>
              <a:rPr lang="en-US" dirty="0" smtClean="0"/>
              <a:t>w/index.php?curid=19108050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35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1+2.25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=1.625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=1.618033…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64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order approximation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990600" y="1978025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Approximating function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smtClean="0"/>
                  <a:t> is of second order (degree 2) 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𝐵𝑥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Given a (differentiable) function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on the real line</a:t>
                </a:r>
              </a:p>
              <a:p>
                <a:r>
                  <a:rPr lang="en-US" dirty="0" smtClean="0"/>
                  <a:t>Fix a point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978025"/>
                <a:ext cx="10515600" cy="4351338"/>
              </a:xfrm>
              <a:prstGeom prst="rect">
                <a:avLst/>
              </a:prstGeo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21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Approximate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0.1</m:t>
                        </m:r>
                      </m:sup>
                    </m:sSup>
                  </m:oMath>
                </a14:m>
                <a:r>
                  <a:rPr lang="en-US" dirty="0" smtClean="0"/>
                  <a:t> using second order approximation?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10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Approximate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dirty="0" smtClean="0"/>
                  <a:t> using second order approximation?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55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sum it all up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3638909" cy="1012466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en-US" sz="3600" b="1" dirty="0" smtClean="0">
                    <a:solidFill>
                      <a:srgbClr val="C00000"/>
                    </a:solidFill>
                  </a:rPr>
                  <a:t>Zeroeth order approximation </a:t>
                </a:r>
              </a:p>
              <a:p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3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3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3638909" cy="1012466"/>
              </a:xfrm>
              <a:blipFill rotWithShape="0">
                <a:blip r:embed="rId2"/>
                <a:stretch>
                  <a:fillRect l="-1675" t="-10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0974" y="3217653"/>
                <a:ext cx="549502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First order approximation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74" y="3217653"/>
                <a:ext cx="5495026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1776" t="-3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6273" y="4628618"/>
                <a:ext cx="6649531" cy="1404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Second order approximation</a:t>
                </a:r>
              </a:p>
              <a:p>
                <a:endParaRPr lang="en-US" sz="2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3" y="4628618"/>
                <a:ext cx="6649531" cy="1404808"/>
              </a:xfrm>
              <a:prstGeom prst="rect">
                <a:avLst/>
              </a:prstGeom>
              <a:blipFill rotWithShape="0">
                <a:blip r:embed="rId4"/>
                <a:stretch>
                  <a:fillRect l="-1467" t="-3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397" y="1759699"/>
            <a:ext cx="6218298" cy="32388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17798" y="1171195"/>
                <a:ext cx="25268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798" y="1171195"/>
                <a:ext cx="2526865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2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4356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Higher order approximation</a:t>
            </a:r>
            <a:br>
              <a:rPr lang="en-US" dirty="0" smtClean="0"/>
            </a:br>
            <a:r>
              <a:rPr lang="en-US" dirty="0" smtClean="0"/>
              <a:t>aka</a:t>
            </a:r>
            <a:br>
              <a:rPr lang="en-US" dirty="0" smtClean="0"/>
            </a:br>
            <a:r>
              <a:rPr lang="en-US" dirty="0" smtClean="0"/>
              <a:t> Taylor polynomials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5057" y="2412221"/>
                <a:ext cx="11172645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𝑟𝑑</m:t>
                        </m:r>
                      </m:sup>
                    </m:sSup>
                  </m:oMath>
                </a14:m>
                <a:r>
                  <a:rPr lang="en-US" dirty="0" smtClean="0"/>
                  <a:t> order approximation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…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 smtClean="0"/>
                  <a:t> order approximation</a:t>
                </a:r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5057" y="2412221"/>
                <a:ext cx="11172645" cy="4351338"/>
              </a:xfrm>
              <a:blipFill rotWithShape="0">
                <a:blip r:embed="rId2"/>
                <a:stretch>
                  <a:fillRect l="-98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Compute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 smtClean="0"/>
                  <a:t> order Taylor polynomial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 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1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sz="3100" dirty="0"/>
                  <a:t>Compute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1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31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3100" dirty="0"/>
                  <a:t> order Taylor polynomial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1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1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31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1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sz="3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100" dirty="0"/>
                  <a:t> about </a:t>
                </a:r>
                <a14:m>
                  <m:oMath xmlns:m="http://schemas.openxmlformats.org/officeDocument/2006/math">
                    <m:r>
                      <a:rPr lang="en-US" sz="31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100" i="1">
                        <a:latin typeface="Cambria Math" panose="02040503050406030204" pitchFamily="18" charset="0"/>
                      </a:rPr>
                      <m:t>=1. </m:t>
                    </m:r>
                  </m:oMath>
                </a14:m>
                <a:r>
                  <a:rPr lang="en-US" sz="3100" dirty="0"/>
                  <a:t> 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402" y="1361333"/>
            <a:ext cx="9372600" cy="48156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6356838"/>
            <a:ext cx="5477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the final slide!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33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025" y="3203215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math jo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400" y="666390"/>
            <a:ext cx="47625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07400" y="5807631"/>
            <a:ext cx="451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https://www.cazoommaths.com/maths-jokes/</a:t>
            </a:r>
          </a:p>
        </p:txBody>
      </p:sp>
    </p:spTree>
    <p:extLst>
      <p:ext uri="{BB962C8B-B14F-4D97-AF65-F5344CB8AC3E}">
        <p14:creationId xmlns:p14="http://schemas.microsoft.com/office/powerpoint/2010/main" val="217666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340</Words>
  <Application>Microsoft Office PowerPoint</Application>
  <PresentationFormat>Widescreen</PresentationFormat>
  <Paragraphs>127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                      The Vitruvian man</vt:lpstr>
      <vt:lpstr>                       Golden rectangle</vt:lpstr>
      <vt:lpstr>                      The Vitruvian man</vt:lpstr>
      <vt:lpstr>The Sacrament of Last Supper by Salvador Dali </vt:lpstr>
      <vt:lpstr>                           Approximations </vt:lpstr>
      <vt:lpstr>                           Approximations </vt:lpstr>
      <vt:lpstr>Zeroeth Order Approximation</vt:lpstr>
      <vt:lpstr>Example 1</vt:lpstr>
      <vt:lpstr>Remark   </vt:lpstr>
      <vt:lpstr>First order approximation</vt:lpstr>
      <vt:lpstr>PowerPoint Presentation</vt:lpstr>
      <vt:lpstr>Example 3</vt:lpstr>
      <vt:lpstr>Example 3</vt:lpstr>
      <vt:lpstr>Example 4</vt:lpstr>
      <vt:lpstr>PowerPoint Presentation</vt:lpstr>
      <vt:lpstr>Finding the Golden ratio!</vt:lpstr>
      <vt:lpstr>PowerPoint Presentation</vt:lpstr>
      <vt:lpstr>Second order approximation</vt:lpstr>
      <vt:lpstr>Example 5</vt:lpstr>
      <vt:lpstr>Example 6</vt:lpstr>
      <vt:lpstr>To sum it all up</vt:lpstr>
      <vt:lpstr>Higher order approximation aka  Taylor polynomials</vt:lpstr>
      <vt:lpstr>PowerPoint Presentation</vt:lpstr>
      <vt:lpstr>Compute the 5^th order Taylor polynomial for log⁡(x)   about x=1.   </vt:lpstr>
      <vt:lpstr>PowerPoint Presentation</vt:lpstr>
    </vt:vector>
  </TitlesOfParts>
  <Company>The University of British Columbia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vitruvian man</dc:title>
  <dc:creator>Windows User</dc:creator>
  <cp:lastModifiedBy>Windows User</cp:lastModifiedBy>
  <cp:revision>18</cp:revision>
  <dcterms:created xsi:type="dcterms:W3CDTF">2016-10-25T17:22:26Z</dcterms:created>
  <dcterms:modified xsi:type="dcterms:W3CDTF">2016-10-26T20:22:36Z</dcterms:modified>
</cp:coreProperties>
</file>